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4"/>
  </p:notesMasterIdLst>
  <p:handoutMasterIdLst>
    <p:handoutMasterId r:id="rId5"/>
  </p:handoutMasterIdLst>
  <p:sldIdLst>
    <p:sldId id="311" r:id="rId2"/>
    <p:sldId id="312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5AE"/>
    <a:srgbClr val="000066"/>
    <a:srgbClr val="4B76FF"/>
    <a:srgbClr val="7396FF"/>
    <a:srgbClr val="4444FA"/>
    <a:srgbClr val="034E87"/>
    <a:srgbClr val="0466B0"/>
    <a:srgbClr val="0579CC"/>
    <a:srgbClr val="D2E2FF"/>
    <a:srgbClr val="F5DE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17" autoAdjust="0"/>
  </p:normalViewPr>
  <p:slideViewPr>
    <p:cSldViewPr snapToGrid="0">
      <p:cViewPr varScale="1">
        <p:scale>
          <a:sx n="115" d="100"/>
          <a:sy n="115" d="100"/>
        </p:scale>
        <p:origin x="67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3" d="100"/>
        <a:sy n="153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73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C18F4C-BFCA-496A-A80B-CD1BC97C62C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B4AEC-8142-4CF7-B0FE-D518ABA88498}" type="slidenum">
              <a:rPr lang="en-US" sz="14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/>
              <a:t>‹#›</a:t>
            </a:fld>
            <a:endParaRPr lang="en-US" sz="140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Header Placeholder 1">
            <a:extLst>
              <a:ext uri="{FF2B5EF4-FFF2-40B4-BE49-F238E27FC236}">
                <a16:creationId xmlns:a16="http://schemas.microsoft.com/office/drawing/2014/main" id="{3C69C2CA-BC7E-43A7-9CBA-5B213F0DC25E}"/>
              </a:ext>
            </a:extLst>
          </p:cNvPr>
          <p:cNvSpPr txBox="1">
            <a:spLocks/>
          </p:cNvSpPr>
          <p:nvPr/>
        </p:nvSpPr>
        <p:spPr>
          <a:xfrm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ESTRATÉGIA</a:t>
            </a:r>
            <a:endParaRPr lang="en-US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3223632D-745B-4415-8F14-F2D0C1A63654}"/>
              </a:ext>
            </a:extLst>
          </p:cNvPr>
          <p:cNvSpPr txBox="1">
            <a:spLocks/>
          </p:cNvSpPr>
          <p:nvPr/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Professor Adriano Freire</a:t>
            </a:r>
            <a:endParaRPr lang="en-US" dirty="0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C6E364DE-0D1D-4657-8B13-1924AAACDEEC}"/>
              </a:ext>
            </a:extLst>
          </p:cNvPr>
          <p:cNvSpPr txBox="1">
            <a:spLocks/>
          </p:cNvSpPr>
          <p:nvPr/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4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© Adriano Freire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13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489857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74171" y="3703864"/>
            <a:ext cx="6509658" cy="52107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Header Placeholder 1">
            <a:extLst>
              <a:ext uri="{FF2B5EF4-FFF2-40B4-BE49-F238E27FC236}">
                <a16:creationId xmlns:a16="http://schemas.microsoft.com/office/drawing/2014/main" id="{914B177C-AE8D-4C6E-8C36-5E856C41D4D3}"/>
              </a:ext>
            </a:extLst>
          </p:cNvPr>
          <p:cNvSpPr txBox="1">
            <a:spLocks/>
          </p:cNvSpPr>
          <p:nvPr/>
        </p:nvSpPr>
        <p:spPr>
          <a:xfrm>
            <a:off x="1587" y="0"/>
            <a:ext cx="2001384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Prof. Adriano Freire</a:t>
            </a:r>
          </a:p>
        </p:txBody>
      </p:sp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579785C1-1193-44AF-A210-CD02DB6B290E}"/>
              </a:ext>
            </a:extLst>
          </p:cNvPr>
          <p:cNvSpPr txBox="1">
            <a:spLocks/>
          </p:cNvSpPr>
          <p:nvPr/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ESTRATÉGIA 2020</a:t>
            </a:r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EAEC4CFA-E8CB-4824-BC05-FA14DB52EBC4}"/>
              </a:ext>
            </a:extLst>
          </p:cNvPr>
          <p:cNvSpPr txBox="1">
            <a:spLocks/>
          </p:cNvSpPr>
          <p:nvPr/>
        </p:nvSpPr>
        <p:spPr>
          <a:xfrm rot="16200000">
            <a:off x="5142707" y="71993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>
              <a:defRPr lang="en-US"/>
            </a:defPPr>
            <a:lvl1pPr marL="0" algn="l" defTabSz="457200" rtl="0" eaLnBrk="1" latinLnBrk="0" hangingPunct="1">
              <a:defRPr sz="14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/>
              <a:t>© Adriano Freire 2020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5F9C8BAA-E550-4E62-B7BE-D21246036A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226626" y="8685213"/>
            <a:ext cx="653146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US" sz="140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D5222068-5877-4B64-BC93-7CC784556E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09728" indent="-109728" algn="l" defTabSz="914400" rtl="0" eaLnBrk="1" latinLnBrk="0" hangingPunct="1">
      <a:spcBef>
        <a:spcPts val="600"/>
      </a:spcBef>
      <a:buFont typeface="Arial" panose="020B0604020202020204" pitchFamily="34" charset="0"/>
      <a:buChar char="•"/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03225" indent="-174625" algn="l" defTabSz="914400" rtl="0" eaLnBrk="1" latinLnBrk="0" hangingPunct="1">
      <a:buFont typeface="Wingdings" panose="05000000000000000000" pitchFamily="2" charset="2"/>
      <a:buChar char="Ø"/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l" defTabSz="914400" rtl="0" eaLnBrk="1" latinLnBrk="0" hangingPunct="1"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l" defTabSz="914400" rtl="0" eaLnBrk="1" latinLnBrk="0" hangingPunct="1"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l" defTabSz="914400" rtl="0" eaLnBrk="1" latinLnBrk="0" hangingPunct="1">
      <a:defRPr sz="1400" kern="1200">
        <a:solidFill>
          <a:srgbClr val="000066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49053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/>
          <a:lstStyle/>
          <a:p>
            <a:r>
              <a:rPr lang="pt-PT" dirty="0"/>
              <a:t>Todas as pessoas são diferentes porque cada uma tem a sua própria personalidade, um padrão único e relativamente consistente de sentimentos, pensamentos e comportamentos.</a:t>
            </a:r>
          </a:p>
          <a:p>
            <a:r>
              <a:rPr lang="pt-PT" dirty="0"/>
              <a:t>Mas por também haver várias características comuns entre diferentes personalidades, é possível enquadrar as pessoas em quatro perfis.</a:t>
            </a:r>
          </a:p>
          <a:p>
            <a:pPr lvl="1"/>
            <a:r>
              <a:rPr lang="pt-PT" dirty="0"/>
              <a:t>Perfil Empreendedor (E): Os Empreendedores são orientados para os objetivos e gostam de competir e superar novos desafios. Ambiciosos e dispostos a correr riscos, encaram eventuais insucessos como experiências de aprendizagem e raramente desistem. </a:t>
            </a:r>
          </a:p>
          <a:p>
            <a:pPr lvl="1"/>
            <a:r>
              <a:rPr lang="pt-PT" dirty="0"/>
              <a:t>Perfil Governador (G): Os Governadores são orientados para os processos e gostam de ser rigorosos e seguir as regras estabelecidas. Metódicos e perfeccionistas, recolhem e analisam muita informação para minimizar a incerteza. </a:t>
            </a:r>
          </a:p>
          <a:p>
            <a:pPr lvl="1"/>
            <a:r>
              <a:rPr lang="pt-PT" dirty="0"/>
              <a:t>Perfil Operacional (O): Os Operacionais são orientados para a execução e gostam de viver sem pressão e ter rotinas regulares. Pragmáticos e improvisadores, mantêm a calma e adaptam-se às circunstâncias. </a:t>
            </a:r>
          </a:p>
          <a:p>
            <a:pPr lvl="1"/>
            <a:r>
              <a:rPr lang="pt-PT" dirty="0"/>
              <a:t>Perfil Social (S): Os Sociais são orientados para as pessoas e gostam de desenvolver novos relacionamentos e partilhar experiências com amigos. Cordiais e persuasivos, promovem a cooperação na equipa e motivam os colegas</a:t>
            </a:r>
          </a:p>
          <a:p>
            <a:r>
              <a:rPr lang="pt-PT" dirty="0"/>
              <a:t>Mapa EGOS.</a:t>
            </a:r>
          </a:p>
          <a:p>
            <a:r>
              <a:rPr lang="pt-PT" dirty="0"/>
              <a:t>Exemplo: Elon Musk (ver comentários na página 52 do livro).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A3A55A7-FD53-41FB-AFAD-68937A10D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831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49053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/>
          <a:lstStyle/>
          <a:p>
            <a:r>
              <a:rPr lang="pt-PT" dirty="0"/>
              <a:t>Todas as pessoas são diferentes porque cada uma tem a sua própria personalidade, um padrão único e relativamente consistente de sentimentos, pensamentos e comportamentos.</a:t>
            </a:r>
          </a:p>
          <a:p>
            <a:r>
              <a:rPr lang="pt-PT" dirty="0"/>
              <a:t>Mas por também haver várias características comuns entre diferentes personalidades, é possível enquadrar as pessoas em quatro perfis.</a:t>
            </a:r>
          </a:p>
          <a:p>
            <a:pPr lvl="1"/>
            <a:r>
              <a:rPr lang="pt-PT" dirty="0"/>
              <a:t>Perfil Empreendedor (E): Os Empreendedores são orientados para os objetivos e gostam de competir e superar novos desafios. Ambiciosos e dispostos a correr riscos, encaram eventuais insucessos como experiências de aprendizagem e raramente desistem. </a:t>
            </a:r>
          </a:p>
          <a:p>
            <a:pPr lvl="1"/>
            <a:r>
              <a:rPr lang="pt-PT" dirty="0"/>
              <a:t>Perfil Governador (G): Os Governadores são orientados para os processos e gostam de ser rigorosos e seguir as regras estabelecidas. Metódicos e perfeccionistas, recolhem e analisam muita informação para minimizar a incerteza. </a:t>
            </a:r>
          </a:p>
          <a:p>
            <a:pPr lvl="1"/>
            <a:r>
              <a:rPr lang="pt-PT" dirty="0"/>
              <a:t>Perfil Operacional (O): Os Operacionais são orientados para a execução e gostam de viver sem pressão e ter rotinas regulares. Pragmáticos e improvisadores, mantêm a calma e adaptam-se às circunstâncias. </a:t>
            </a:r>
          </a:p>
          <a:p>
            <a:pPr lvl="1"/>
            <a:r>
              <a:rPr lang="pt-PT" dirty="0"/>
              <a:t>Perfil Social (S): Os Sociais são orientados para as pessoas e gostam de desenvolver novos relacionamentos e partilhar experiências com amigos. Cordiais e persuasivos, promovem a cooperação na equipa e motivam os colegas</a:t>
            </a:r>
          </a:p>
          <a:p>
            <a:r>
              <a:rPr lang="pt-PT" dirty="0"/>
              <a:t>Mapa EGOS.</a:t>
            </a:r>
          </a:p>
          <a:p>
            <a:r>
              <a:rPr lang="pt-PT" dirty="0"/>
              <a:t>Exemplo: Elon Musk (ver comentários na página 52 do livro).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EA3A55A7-FD53-41FB-AFAD-68937A10D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22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A40CC-62A8-4666-B2BE-5D82F0062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3FAA8-ED0E-4253-B3C3-6DB46282C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68325" indent="-338138">
              <a:defRPr lang="en-US" sz="2000" kern="1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568325" lvl="1" indent="-3381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0050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F88788-2196-4D61-B9E0-6F77FDD26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682" y="304492"/>
            <a:ext cx="7886700" cy="664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C7F80-4119-4D63-86B2-1B88F39DD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483" y="1212141"/>
            <a:ext cx="7886700" cy="9544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568325" lvl="1" indent="-338138" algn="l" defTabSz="914400" rtl="0" eaLnBrk="1" latinLnBrk="0" hangingPunct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dirty="0"/>
              <a:t>Second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B4D9AE-220D-49F4-99B1-28A94D8D268C}"/>
              </a:ext>
            </a:extLst>
          </p:cNvPr>
          <p:cNvCxnSpPr>
            <a:cxnSpLocks/>
          </p:cNvCxnSpPr>
          <p:nvPr userDrawn="1"/>
        </p:nvCxnSpPr>
        <p:spPr>
          <a:xfrm>
            <a:off x="1202724" y="977335"/>
            <a:ext cx="7312625" cy="0"/>
          </a:xfrm>
          <a:prstGeom prst="line">
            <a:avLst/>
          </a:prstGeom>
          <a:ln w="19050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834212B-8A5E-475F-AB73-B132FEC80118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7622790" y="5042290"/>
            <a:ext cx="2792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PT" sz="1600" dirty="0"/>
              <a:t>© Adriano Freire 2020</a:t>
            </a:r>
            <a:endParaRPr lang="en-US" sz="1600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0736525-8B03-4F17-BCB6-D3E820ED55F7}"/>
              </a:ext>
            </a:extLst>
          </p:cNvPr>
          <p:cNvSpPr txBox="1">
            <a:spLocks/>
          </p:cNvSpPr>
          <p:nvPr userDrawn="1"/>
        </p:nvSpPr>
        <p:spPr>
          <a:xfrm>
            <a:off x="4885038" y="6534064"/>
            <a:ext cx="4308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600" kern="120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dirty="0"/>
              <a:t>Prof. Adriano Freire - ESTRATÉGIA 2020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039910-A704-489F-B794-E64DD4A7E4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51058" cy="89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3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68325" indent="-338138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Ø"/>
        <a:defRPr lang="en-US" sz="2000" kern="1200" dirty="0" smtClean="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000066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EC47994-CC1A-4100-9AAA-731782F811A1}"/>
              </a:ext>
            </a:extLst>
          </p:cNvPr>
          <p:cNvGrpSpPr/>
          <p:nvPr/>
        </p:nvGrpSpPr>
        <p:grpSpPr>
          <a:xfrm>
            <a:off x="7353645" y="1577040"/>
            <a:ext cx="973570" cy="1083032"/>
            <a:chOff x="7209383" y="4259553"/>
            <a:chExt cx="2436050" cy="270994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C7ABD8-3E92-48D8-AAAA-A19CD113532C}"/>
                </a:ext>
              </a:extLst>
            </p:cNvPr>
            <p:cNvSpPr/>
            <p:nvPr/>
          </p:nvSpPr>
          <p:spPr>
            <a:xfrm>
              <a:off x="7549870" y="6522181"/>
              <a:ext cx="1569855" cy="331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6" descr="http://www.alz.org/brain/images/03a.jpg">
              <a:extLst>
                <a:ext uri="{FF2B5EF4-FFF2-40B4-BE49-F238E27FC236}">
                  <a16:creationId xmlns:a16="http://schemas.microsoft.com/office/drawing/2014/main" id="{15E1ADD1-1D1F-4695-ADC2-47DC14DF01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b="5922"/>
            <a:stretch>
              <a:fillRect/>
            </a:stretch>
          </p:blipFill>
          <p:spPr bwMode="auto">
            <a:xfrm rot="561475" flipH="1">
              <a:off x="7209383" y="4259553"/>
              <a:ext cx="2436050" cy="2709942"/>
            </a:xfrm>
            <a:prstGeom prst="rect">
              <a:avLst/>
            </a:prstGeom>
            <a:noFill/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A05FBC-9B35-4453-AE07-7D87A7F7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Mapa EGOS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AFFAB-B27E-49FE-82D7-C1A0834B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484" y="1212141"/>
            <a:ext cx="7910898" cy="1700024"/>
          </a:xfrm>
        </p:spPr>
        <p:txBody>
          <a:bodyPr/>
          <a:lstStyle/>
          <a:p>
            <a:r>
              <a:rPr lang="pt-PT" dirty="0"/>
              <a:t>O Mapa EGOS é um inovador modelo de personalidade com sólidas bases de psicologia, biologia,                    sociologia e gestão de empresas.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C8AE52-6D9F-49CD-B8CD-1540CF17F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9345" y="2420571"/>
            <a:ext cx="4350134" cy="4224949"/>
          </a:xfrm>
          <a:prstGeom prst="rect">
            <a:avLst/>
          </a:prstGeom>
        </p:spPr>
      </p:pic>
      <p:sp>
        <p:nvSpPr>
          <p:cNvPr id="9" name="AutoShape 402">
            <a:extLst>
              <a:ext uri="{FF2B5EF4-FFF2-40B4-BE49-F238E27FC236}">
                <a16:creationId xmlns:a16="http://schemas.microsoft.com/office/drawing/2014/main" id="{F333893D-E09E-4C92-B0E5-B227747BEBC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666996" y="4813974"/>
            <a:ext cx="2154202" cy="1495904"/>
          </a:xfrm>
          <a:prstGeom prst="roundRect">
            <a:avLst/>
          </a:prstGeom>
          <a:solidFill>
            <a:srgbClr val="00660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Operacional</a:t>
            </a:r>
          </a:p>
          <a:p>
            <a:pPr algn="ctr">
              <a:buFontTx/>
              <a:buNone/>
              <a:defRPr/>
            </a:pPr>
            <a:r>
              <a:rPr lang="pt-PT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Regular, persistente, orientado para a execução, trabalha em equipa, maleável, calmo, improvisador</a:t>
            </a:r>
          </a:p>
        </p:txBody>
      </p:sp>
      <p:sp>
        <p:nvSpPr>
          <p:cNvPr id="10" name="AutoShape 404">
            <a:extLst>
              <a:ext uri="{FF2B5EF4-FFF2-40B4-BE49-F238E27FC236}">
                <a16:creationId xmlns:a16="http://schemas.microsoft.com/office/drawing/2014/main" id="{E8FCF0E3-DCF3-4AE0-8DBF-97B30F73D9F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96140" y="4813974"/>
            <a:ext cx="2208764" cy="1495904"/>
          </a:xfrm>
          <a:prstGeom prst="roundRect">
            <a:avLst/>
          </a:prstGeom>
          <a:solidFill>
            <a:srgbClr val="FFFF0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Social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Inspirador, popular,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orientado para as pessoas</a:t>
            </a:r>
            <a:r>
              <a:rPr lang="pt-PT" sz="16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persuasivo, </a:t>
            </a: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comunicativo,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criativo, motivador</a:t>
            </a:r>
          </a:p>
        </p:txBody>
      </p:sp>
      <p:sp>
        <p:nvSpPr>
          <p:cNvPr id="13" name="AutoShape 402">
            <a:extLst>
              <a:ext uri="{FF2B5EF4-FFF2-40B4-BE49-F238E27FC236}">
                <a16:creationId xmlns:a16="http://schemas.microsoft.com/office/drawing/2014/main" id="{4D3D3306-AB75-44B6-8A73-6FBA466CEC8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666996" y="2727790"/>
            <a:ext cx="2154202" cy="1495904"/>
          </a:xfrm>
          <a:prstGeom prst="roundRect">
            <a:avLst/>
          </a:prstGeom>
          <a:solidFill>
            <a:srgbClr val="0070C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Governador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Analítico, rigoroso,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orientado para o processo, lógico,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avesso ao risco,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ponderado, fiável</a:t>
            </a:r>
          </a:p>
        </p:txBody>
      </p:sp>
      <p:sp>
        <p:nvSpPr>
          <p:cNvPr id="15" name="AutoShape 404">
            <a:extLst>
              <a:ext uri="{FF2B5EF4-FFF2-40B4-BE49-F238E27FC236}">
                <a16:creationId xmlns:a16="http://schemas.microsoft.com/office/drawing/2014/main" id="{52B9C9AE-922B-450D-BDCF-8D5695AB564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96140" y="2727790"/>
            <a:ext cx="2208764" cy="1495904"/>
          </a:xfrm>
          <a:prstGeom prst="roundRect">
            <a:avLst/>
          </a:prstGeom>
          <a:solidFill>
            <a:srgbClr val="FF000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Empreendedor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Competitivo, decidido, orientado para os objectivos, desafiador, propenso ao risco, agente de mudança</a:t>
            </a:r>
            <a:endParaRPr lang="pt-PT" sz="1600" i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7D9AE32-22B4-49A1-9C12-68604F5D6B44}"/>
              </a:ext>
            </a:extLst>
          </p:cNvPr>
          <p:cNvSpPr/>
          <p:nvPr/>
        </p:nvSpPr>
        <p:spPr>
          <a:xfrm>
            <a:off x="-9938" y="6493366"/>
            <a:ext cx="1739347" cy="374572"/>
          </a:xfrm>
          <a:custGeom>
            <a:avLst/>
            <a:gdLst>
              <a:gd name="connsiteX0" fmla="*/ 0 w 2258293"/>
              <a:gd name="connsiteY0" fmla="*/ 0 h 374572"/>
              <a:gd name="connsiteX1" fmla="*/ 1862053 w 2258293"/>
              <a:gd name="connsiteY1" fmla="*/ 0 h 374572"/>
              <a:gd name="connsiteX2" fmla="*/ 2060173 w 2258293"/>
              <a:gd name="connsiteY2" fmla="*/ 0 h 374572"/>
              <a:gd name="connsiteX3" fmla="*/ 2258293 w 2258293"/>
              <a:gd name="connsiteY3" fmla="*/ 187286 h 374572"/>
              <a:gd name="connsiteX4" fmla="*/ 2060173 w 2258293"/>
              <a:gd name="connsiteY4" fmla="*/ 374572 h 374572"/>
              <a:gd name="connsiteX5" fmla="*/ 1862053 w 2258293"/>
              <a:gd name="connsiteY5" fmla="*/ 374571 h 374572"/>
              <a:gd name="connsiteX6" fmla="*/ 0 w 2258293"/>
              <a:gd name="connsiteY6" fmla="*/ 374571 h 37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8293" h="374572">
                <a:moveTo>
                  <a:pt x="0" y="0"/>
                </a:moveTo>
                <a:lnTo>
                  <a:pt x="1862053" y="0"/>
                </a:lnTo>
                <a:lnTo>
                  <a:pt x="2060173" y="0"/>
                </a:lnTo>
                <a:cubicBezTo>
                  <a:pt x="2169592" y="0"/>
                  <a:pt x="2258293" y="83851"/>
                  <a:pt x="2258293" y="187286"/>
                </a:cubicBezTo>
                <a:cubicBezTo>
                  <a:pt x="2258293" y="290721"/>
                  <a:pt x="2169592" y="374572"/>
                  <a:pt x="2060173" y="374572"/>
                </a:cubicBezTo>
                <a:lnTo>
                  <a:pt x="1862053" y="374571"/>
                </a:lnTo>
                <a:lnTo>
                  <a:pt x="0" y="374571"/>
                </a:lnTo>
                <a:close/>
              </a:path>
            </a:pathLst>
          </a:custGeom>
          <a:solidFill>
            <a:srgbClr val="00006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Livro: Págs. 45-6</a:t>
            </a:r>
          </a:p>
        </p:txBody>
      </p:sp>
    </p:spTree>
    <p:extLst>
      <p:ext uri="{BB962C8B-B14F-4D97-AF65-F5344CB8AC3E}">
        <p14:creationId xmlns:p14="http://schemas.microsoft.com/office/powerpoint/2010/main" val="2621358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0EC47994-CC1A-4100-9AAA-731782F811A1}"/>
              </a:ext>
            </a:extLst>
          </p:cNvPr>
          <p:cNvGrpSpPr/>
          <p:nvPr/>
        </p:nvGrpSpPr>
        <p:grpSpPr>
          <a:xfrm>
            <a:off x="7353645" y="1577040"/>
            <a:ext cx="973570" cy="1083032"/>
            <a:chOff x="7209383" y="4259553"/>
            <a:chExt cx="2436050" cy="2709942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CC7ABD8-3E92-48D8-AAAA-A19CD113532C}"/>
                </a:ext>
              </a:extLst>
            </p:cNvPr>
            <p:cNvSpPr/>
            <p:nvPr/>
          </p:nvSpPr>
          <p:spPr>
            <a:xfrm>
              <a:off x="7549870" y="6522181"/>
              <a:ext cx="1569855" cy="33177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6" descr="http://www.alz.org/brain/images/03a.jpg">
              <a:extLst>
                <a:ext uri="{FF2B5EF4-FFF2-40B4-BE49-F238E27FC236}">
                  <a16:creationId xmlns:a16="http://schemas.microsoft.com/office/drawing/2014/main" id="{15E1ADD1-1D1F-4695-ADC2-47DC14DF01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grayscl/>
            </a:blip>
            <a:srcRect b="5922"/>
            <a:stretch>
              <a:fillRect/>
            </a:stretch>
          </p:blipFill>
          <p:spPr bwMode="auto">
            <a:xfrm rot="561475" flipH="1">
              <a:off x="7209383" y="4259553"/>
              <a:ext cx="2436050" cy="2709942"/>
            </a:xfrm>
            <a:prstGeom prst="rect">
              <a:avLst/>
            </a:prstGeom>
            <a:noFill/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DA05FBC-9B35-4453-AE07-7D87A7F7D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Mapa EGOS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AFFAB-B27E-49FE-82D7-C1A0834BE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484" y="1212141"/>
            <a:ext cx="7910898" cy="1700024"/>
          </a:xfrm>
        </p:spPr>
        <p:txBody>
          <a:bodyPr/>
          <a:lstStyle/>
          <a:p>
            <a:r>
              <a:rPr lang="pt-PT" dirty="0"/>
              <a:t>O Mapa EGOS é um inovador modelo de personalidade com sólidas bases de psicologia, biologia,                    sociologia e gestão de empresas.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C8AE52-6D9F-49CD-B8CD-1540CF17F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29345" y="2420571"/>
            <a:ext cx="4350134" cy="4224949"/>
          </a:xfrm>
          <a:prstGeom prst="rect">
            <a:avLst/>
          </a:prstGeom>
        </p:spPr>
      </p:pic>
      <p:sp>
        <p:nvSpPr>
          <p:cNvPr id="9" name="AutoShape 402">
            <a:extLst>
              <a:ext uri="{FF2B5EF4-FFF2-40B4-BE49-F238E27FC236}">
                <a16:creationId xmlns:a16="http://schemas.microsoft.com/office/drawing/2014/main" id="{F333893D-E09E-4C92-B0E5-B227747BEBC3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666996" y="4813974"/>
            <a:ext cx="2154202" cy="1495904"/>
          </a:xfrm>
          <a:prstGeom prst="roundRect">
            <a:avLst/>
          </a:prstGeom>
          <a:solidFill>
            <a:srgbClr val="00660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Operacional</a:t>
            </a:r>
          </a:p>
          <a:p>
            <a:pPr algn="ctr">
              <a:buFontTx/>
              <a:buNone/>
              <a:defRPr/>
            </a:pPr>
            <a:r>
              <a:rPr lang="pt-PT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Regular, persistente, orientado para a execução, trabalha em equipa, maleável, calmo, improvisador</a:t>
            </a:r>
          </a:p>
        </p:txBody>
      </p:sp>
      <p:sp>
        <p:nvSpPr>
          <p:cNvPr id="10" name="AutoShape 404">
            <a:extLst>
              <a:ext uri="{FF2B5EF4-FFF2-40B4-BE49-F238E27FC236}">
                <a16:creationId xmlns:a16="http://schemas.microsoft.com/office/drawing/2014/main" id="{E8FCF0E3-DCF3-4AE0-8DBF-97B30F73D9F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96140" y="4813974"/>
            <a:ext cx="2208764" cy="1495904"/>
          </a:xfrm>
          <a:prstGeom prst="roundRect">
            <a:avLst/>
          </a:prstGeom>
          <a:solidFill>
            <a:srgbClr val="FFFF0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Social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Inspirador, popular,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orientado para as pessoas</a:t>
            </a:r>
            <a:r>
              <a:rPr lang="pt-PT" sz="160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persuasivo, </a:t>
            </a: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comunicativo,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solidFill>
                  <a:schemeClr val="tx2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criativo, motivador</a:t>
            </a:r>
          </a:p>
        </p:txBody>
      </p:sp>
      <p:sp>
        <p:nvSpPr>
          <p:cNvPr id="13" name="AutoShape 402">
            <a:extLst>
              <a:ext uri="{FF2B5EF4-FFF2-40B4-BE49-F238E27FC236}">
                <a16:creationId xmlns:a16="http://schemas.microsoft.com/office/drawing/2014/main" id="{4D3D3306-AB75-44B6-8A73-6FBA466CEC8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666996" y="2727790"/>
            <a:ext cx="2154202" cy="1495904"/>
          </a:xfrm>
          <a:prstGeom prst="roundRect">
            <a:avLst/>
          </a:prstGeom>
          <a:solidFill>
            <a:srgbClr val="0070C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Governador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Analítico, rigoroso,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orientado para o processo, lógico,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avesso ao risco,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ponderado, fiável</a:t>
            </a:r>
          </a:p>
        </p:txBody>
      </p:sp>
      <p:sp>
        <p:nvSpPr>
          <p:cNvPr id="15" name="AutoShape 404">
            <a:extLst>
              <a:ext uri="{FF2B5EF4-FFF2-40B4-BE49-F238E27FC236}">
                <a16:creationId xmlns:a16="http://schemas.microsoft.com/office/drawing/2014/main" id="{52B9C9AE-922B-450D-BDCF-8D5695AB564B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96140" y="2727790"/>
            <a:ext cx="2208764" cy="1495904"/>
          </a:xfrm>
          <a:prstGeom prst="roundRect">
            <a:avLst/>
          </a:prstGeom>
          <a:solidFill>
            <a:srgbClr val="FF0000"/>
          </a:solidFill>
          <a:ln>
            <a:headEnd/>
            <a:tailEnd/>
          </a:ln>
          <a:effec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10800000" lIns="0" tIns="10800" rIns="0" bIns="10800" anchor="ctr" anchorCtr="1"/>
          <a:lstStyle/>
          <a:p>
            <a:pPr algn="ctr">
              <a:buFontTx/>
              <a:buNone/>
              <a:defRPr/>
            </a:pPr>
            <a:r>
              <a:rPr lang="pt-PT" sz="1600" i="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Perfil Empreendedor</a:t>
            </a:r>
          </a:p>
          <a:p>
            <a:pPr algn="ctr">
              <a:buFontTx/>
              <a:buNone/>
              <a:defRPr/>
            </a:pPr>
            <a:r>
              <a:rPr lang="pt-PT" sz="1600" i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Competitivo, decidido, orientado para os objectivos, desafiador, propenso ao risco, agente de mudança</a:t>
            </a:r>
            <a:endParaRPr lang="pt-PT" sz="1600" i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7D9AE32-22B4-49A1-9C12-68604F5D6B44}"/>
              </a:ext>
            </a:extLst>
          </p:cNvPr>
          <p:cNvSpPr/>
          <p:nvPr/>
        </p:nvSpPr>
        <p:spPr>
          <a:xfrm>
            <a:off x="-9938" y="6493366"/>
            <a:ext cx="1739347" cy="374572"/>
          </a:xfrm>
          <a:custGeom>
            <a:avLst/>
            <a:gdLst>
              <a:gd name="connsiteX0" fmla="*/ 0 w 2258293"/>
              <a:gd name="connsiteY0" fmla="*/ 0 h 374572"/>
              <a:gd name="connsiteX1" fmla="*/ 1862053 w 2258293"/>
              <a:gd name="connsiteY1" fmla="*/ 0 h 374572"/>
              <a:gd name="connsiteX2" fmla="*/ 2060173 w 2258293"/>
              <a:gd name="connsiteY2" fmla="*/ 0 h 374572"/>
              <a:gd name="connsiteX3" fmla="*/ 2258293 w 2258293"/>
              <a:gd name="connsiteY3" fmla="*/ 187286 h 374572"/>
              <a:gd name="connsiteX4" fmla="*/ 2060173 w 2258293"/>
              <a:gd name="connsiteY4" fmla="*/ 374572 h 374572"/>
              <a:gd name="connsiteX5" fmla="*/ 1862053 w 2258293"/>
              <a:gd name="connsiteY5" fmla="*/ 374571 h 374572"/>
              <a:gd name="connsiteX6" fmla="*/ 0 w 2258293"/>
              <a:gd name="connsiteY6" fmla="*/ 374571 h 37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58293" h="374572">
                <a:moveTo>
                  <a:pt x="0" y="0"/>
                </a:moveTo>
                <a:lnTo>
                  <a:pt x="1862053" y="0"/>
                </a:lnTo>
                <a:lnTo>
                  <a:pt x="2060173" y="0"/>
                </a:lnTo>
                <a:cubicBezTo>
                  <a:pt x="2169592" y="0"/>
                  <a:pt x="2258293" y="83851"/>
                  <a:pt x="2258293" y="187286"/>
                </a:cubicBezTo>
                <a:cubicBezTo>
                  <a:pt x="2258293" y="290721"/>
                  <a:pt x="2169592" y="374572"/>
                  <a:pt x="2060173" y="374572"/>
                </a:cubicBezTo>
                <a:lnTo>
                  <a:pt x="1862053" y="374571"/>
                </a:lnTo>
                <a:lnTo>
                  <a:pt x="0" y="374571"/>
                </a:lnTo>
                <a:close/>
              </a:path>
            </a:pathLst>
          </a:custGeom>
          <a:solidFill>
            <a:srgbClr val="000066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r>
              <a:rPr lang="pt-PT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Livro: Págs. 45-6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477F41-6731-4BC4-AE4D-99867CB17870}"/>
              </a:ext>
            </a:extLst>
          </p:cNvPr>
          <p:cNvSpPr/>
          <p:nvPr/>
        </p:nvSpPr>
        <p:spPr>
          <a:xfrm>
            <a:off x="4127269" y="2548984"/>
            <a:ext cx="365760" cy="3657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AO</a:t>
            </a:r>
            <a:endParaRPr lang="en-US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ADC12FF-482E-4444-A2E3-C28E39F1D829}"/>
              </a:ext>
            </a:extLst>
          </p:cNvPr>
          <p:cNvSpPr/>
          <p:nvPr/>
        </p:nvSpPr>
        <p:spPr>
          <a:xfrm>
            <a:off x="5260572" y="3475742"/>
            <a:ext cx="365760" cy="36576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pt-PT" sz="1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</a:t>
            </a:r>
            <a:endParaRPr lang="en-US" sz="14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9682</TotalTime>
  <Words>642</Words>
  <Application>Microsoft Office PowerPoint</Application>
  <PresentationFormat>On-screen Show (4:3)</PresentationFormat>
  <Paragraphs>52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Tahoma</vt:lpstr>
      <vt:lpstr>Wingdings</vt:lpstr>
      <vt:lpstr>Custom Design</vt:lpstr>
      <vt:lpstr>Mapa EGOS</vt:lpstr>
      <vt:lpstr>Mapa EGOS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 - Criação de Valor Sustentável em Negócios Tradicionais e Digitais - Capítulo 1 - Mapa EGOS</dc:title>
  <dc:creator>Adriano Freire</dc:creator>
  <cp:lastModifiedBy>Adriano Freire</cp:lastModifiedBy>
  <cp:revision>373</cp:revision>
  <dcterms:created xsi:type="dcterms:W3CDTF">2020-05-06T11:19:19Z</dcterms:created>
  <dcterms:modified xsi:type="dcterms:W3CDTF">2020-07-22T08:39:09Z</dcterms:modified>
</cp:coreProperties>
</file>